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73" r:id="rId2"/>
    <p:sldId id="274" r:id="rId3"/>
    <p:sldId id="260" r:id="rId4"/>
    <p:sldId id="259" r:id="rId5"/>
    <p:sldId id="258" r:id="rId6"/>
    <p:sldId id="261" r:id="rId7"/>
    <p:sldId id="268" r:id="rId8"/>
    <p:sldId id="267" r:id="rId9"/>
    <p:sldId id="269" r:id="rId10"/>
    <p:sldId id="270" r:id="rId11"/>
    <p:sldId id="271" r:id="rId12"/>
    <p:sldId id="272" r:id="rId13"/>
    <p:sldId id="276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EB088EEC-C413-49E4-A6D1-5DA37298FC29}">
          <p14:sldIdLst/>
        </p14:section>
        <p14:section name="Untitled Section" id="{11F8D85B-EE7F-4761-9340-333907E9D09C}">
          <p14:sldIdLst>
            <p14:sldId id="273"/>
            <p14:sldId id="274"/>
            <p14:sldId id="260"/>
            <p14:sldId id="259"/>
            <p14:sldId id="258"/>
            <p14:sldId id="261"/>
            <p14:sldId id="268"/>
            <p14:sldId id="267"/>
            <p14:sldId id="269"/>
            <p14:sldId id="270"/>
            <p14:sldId id="271"/>
            <p14:sldId id="272"/>
            <p14:sldId id="276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6329" autoAdjust="0"/>
  </p:normalViewPr>
  <p:slideViewPr>
    <p:cSldViewPr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82" y="-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71799" cy="457200"/>
          </a:xfrm>
          <a:prstGeom prst="rect">
            <a:avLst/>
          </a:prstGeom>
        </p:spPr>
        <p:txBody>
          <a:bodyPr vert="horz" lIns="92123" tIns="46061" rIns="92123" bIns="4606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799" cy="457200"/>
          </a:xfrm>
          <a:prstGeom prst="rect">
            <a:avLst/>
          </a:prstGeom>
        </p:spPr>
        <p:txBody>
          <a:bodyPr vert="horz" lIns="92123" tIns="46061" rIns="92123" bIns="46061" rtlCol="0"/>
          <a:lstStyle>
            <a:lvl1pPr algn="r">
              <a:defRPr sz="1200"/>
            </a:lvl1pPr>
          </a:lstStyle>
          <a:p>
            <a:fld id="{446F87F0-D100-472F-9592-01343DA06295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685213"/>
            <a:ext cx="2971799" cy="457200"/>
          </a:xfrm>
          <a:prstGeom prst="rect">
            <a:avLst/>
          </a:prstGeom>
        </p:spPr>
        <p:txBody>
          <a:bodyPr vert="horz" lIns="92123" tIns="46061" rIns="92123" bIns="4606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685213"/>
            <a:ext cx="2971799" cy="457200"/>
          </a:xfrm>
          <a:prstGeom prst="rect">
            <a:avLst/>
          </a:prstGeom>
        </p:spPr>
        <p:txBody>
          <a:bodyPr vert="horz" lIns="92123" tIns="46061" rIns="92123" bIns="46061" rtlCol="0" anchor="b"/>
          <a:lstStyle>
            <a:lvl1pPr algn="r">
              <a:defRPr sz="1200"/>
            </a:lvl1pPr>
          </a:lstStyle>
          <a:p>
            <a:fld id="{42669193-0C82-479C-B089-B8E1EA499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558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71799" cy="457200"/>
          </a:xfrm>
          <a:prstGeom prst="rect">
            <a:avLst/>
          </a:prstGeom>
        </p:spPr>
        <p:txBody>
          <a:bodyPr vert="horz" lIns="92123" tIns="46061" rIns="92123" bIns="4606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799" cy="457200"/>
          </a:xfrm>
          <a:prstGeom prst="rect">
            <a:avLst/>
          </a:prstGeom>
        </p:spPr>
        <p:txBody>
          <a:bodyPr vert="horz" lIns="92123" tIns="46061" rIns="92123" bIns="46061" rtlCol="0"/>
          <a:lstStyle>
            <a:lvl1pPr algn="r">
              <a:defRPr sz="1200"/>
            </a:lvl1pPr>
          </a:lstStyle>
          <a:p>
            <a:fld id="{43556EA4-485D-4026-AACB-6AE0D42DA3E9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3" tIns="46061" rIns="92123" bIns="4606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2123" tIns="46061" rIns="92123" bIns="4606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685213"/>
            <a:ext cx="2971799" cy="457200"/>
          </a:xfrm>
          <a:prstGeom prst="rect">
            <a:avLst/>
          </a:prstGeom>
        </p:spPr>
        <p:txBody>
          <a:bodyPr vert="horz" lIns="92123" tIns="46061" rIns="92123" bIns="4606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799" cy="457200"/>
          </a:xfrm>
          <a:prstGeom prst="rect">
            <a:avLst/>
          </a:prstGeom>
        </p:spPr>
        <p:txBody>
          <a:bodyPr vert="horz" lIns="92123" tIns="46061" rIns="92123" bIns="46061" rtlCol="0" anchor="b"/>
          <a:lstStyle>
            <a:lvl1pPr algn="r">
              <a:defRPr sz="1200"/>
            </a:lvl1pPr>
          </a:lstStyle>
          <a:p>
            <a:fld id="{43EEC17A-3EBB-4285-95C0-BB80F2BB1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7464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EC17A-3EBB-4285-95C0-BB80F2BB1F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34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EC17A-3EBB-4285-95C0-BB80F2BB1F9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34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494B481-0ED0-4CEF-BEC8-6D5C15FF4A91}" type="datetimeFigureOut">
              <a:rPr lang="en-US" smtClean="0"/>
              <a:t>02/02/2015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ABA73FD-9C08-4DA6-A52C-1D86D6EF62D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1600" y="5589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WARM UP ACTIVITY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1447800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831539"/>
              </p:ext>
            </p:extLst>
          </p:nvPr>
        </p:nvGraphicFramePr>
        <p:xfrm>
          <a:off x="228600" y="579110"/>
          <a:ext cx="8610600" cy="6281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4372"/>
                <a:gridCol w="2230928"/>
                <a:gridCol w="2152650"/>
                <a:gridCol w="2152650"/>
              </a:tblGrid>
              <a:tr h="613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DISAGREE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AGREE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CONCLUSION(D/A)</a:t>
                      </a:r>
                      <a:endParaRPr lang="en-US" dirty="0"/>
                    </a:p>
                  </a:txBody>
                  <a:tcPr/>
                </a:tc>
              </a:tr>
              <a:tr h="6414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1.The date of the Infrastructure Trial is February 4,</a:t>
                      </a:r>
                      <a:r>
                        <a:rPr lang="en-US" sz="1400" baseline="0" dirty="0" smtClean="0"/>
                        <a:t> 2015.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02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2. </a:t>
                      </a:r>
                      <a:r>
                        <a:rPr lang="en-US" sz="1400" dirty="0" smtClean="0"/>
                        <a:t>The</a:t>
                      </a:r>
                      <a:r>
                        <a:rPr lang="en-US" sz="1400" baseline="0" dirty="0" smtClean="0"/>
                        <a:t> purpose of the infrastructure trial is to test the bandwidth.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2149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3. The sessions are not </a:t>
                      </a:r>
                      <a:r>
                        <a:rPr lang="en-US" sz="1400" dirty="0" smtClean="0"/>
                        <a:t>to be </a:t>
                      </a:r>
                      <a:r>
                        <a:rPr lang="en-US" sz="1400" dirty="0" smtClean="0"/>
                        <a:t>started until</a:t>
                      </a:r>
                      <a:r>
                        <a:rPr lang="en-US" sz="1400" baseline="0" dirty="0" smtClean="0"/>
                        <a:t> after students log into TDS.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097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4. Students must read questions for Infrastructure Trial.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36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5. Test session must be created by TA.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24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6.  The </a:t>
                      </a:r>
                      <a:r>
                        <a:rPr lang="en-US" sz="1400" dirty="0" smtClean="0"/>
                        <a:t>students</a:t>
                      </a:r>
                      <a:r>
                        <a:rPr lang="en-US" sz="1400" baseline="0" dirty="0" smtClean="0"/>
                        <a:t> will sign in as guest.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36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7.  Students do not need a Session ID</a:t>
                      </a:r>
                      <a:r>
                        <a:rPr lang="en-US" sz="1400" baseline="0" dirty="0" smtClean="0"/>
                        <a:t> to start test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73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0772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" y="4191000"/>
            <a:ext cx="7086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/>
              <a:buChar char="Ø"/>
            </a:pPr>
            <a:r>
              <a:rPr lang="en-US" sz="2000" b="1" dirty="0" smtClean="0"/>
              <a:t>On the “Sign In” Screen, students will uncheck the Guest Session box, enter the Session ID, and select “Sign In” button.</a:t>
            </a:r>
          </a:p>
          <a:p>
            <a:pPr marL="342900" indent="-342900">
              <a:buFont typeface="Wingdings"/>
              <a:buChar char="Ø"/>
            </a:pPr>
            <a:endParaRPr lang="en-US" sz="2000" b="1" dirty="0"/>
          </a:p>
          <a:p>
            <a:pPr marL="342900" indent="-342900">
              <a:buFont typeface="Wingdings"/>
              <a:buChar char="Ø"/>
            </a:pPr>
            <a:r>
              <a:rPr lang="en-US" sz="2000" b="1" dirty="0" smtClean="0"/>
              <a:t>TA, at this point, will approve test session.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83619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8100"/>
            <a:ext cx="7039256" cy="308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" y="3276600"/>
            <a:ext cx="7848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Here, TAs will approve users using the button on right side of screen.  TA may select “Approve ALL students” of individual</a:t>
            </a:r>
          </a:p>
          <a:p>
            <a:endParaRPr lang="en-US" dirty="0"/>
          </a:p>
          <a:p>
            <a:r>
              <a:rPr lang="en-US" dirty="0" smtClean="0"/>
              <a:t>Once that occurs, students will see “Is this Your test?”  Select yes, start my test and begin</a:t>
            </a:r>
          </a:p>
          <a:p>
            <a:endParaRPr lang="en-US" dirty="0"/>
          </a:p>
          <a:p>
            <a:r>
              <a:rPr lang="en-US" dirty="0" smtClean="0"/>
              <a:t>Remember, students are to click, click, click any answers; they are not reading just selecting answers</a:t>
            </a:r>
          </a:p>
          <a:p>
            <a:endParaRPr lang="en-US" dirty="0"/>
          </a:p>
          <a:p>
            <a:r>
              <a:rPr lang="en-US" dirty="0" smtClean="0"/>
              <a:t>Once Infrastructure is completed, student will select “End Test”, then “Submit Test”. Confirm and “LOG OUT”.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21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60248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TA will be given Script to Read for the Infrastructure Trial. </a:t>
            </a:r>
          </a:p>
          <a:p>
            <a:endParaRPr lang="en-US" sz="2800" b="1" dirty="0"/>
          </a:p>
          <a:p>
            <a:r>
              <a:rPr lang="en-US" sz="2800" b="1" dirty="0" smtClean="0"/>
              <a:t>If you would like, please visit the Test Administrator User Guide. It is available on the FSA portal</a:t>
            </a:r>
          </a:p>
          <a:p>
            <a:endParaRPr lang="en-US" sz="2800" b="1" dirty="0"/>
          </a:p>
          <a:p>
            <a:r>
              <a:rPr lang="en-US" sz="2800" b="1" dirty="0"/>
              <a:t> </a:t>
            </a:r>
            <a:r>
              <a:rPr lang="en-US" sz="2800" b="1" dirty="0" smtClean="0"/>
              <a:t>The website is fsassessments.org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73652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4400" dirty="0" smtClean="0"/>
              <a:t>Test Administrators</a:t>
            </a:r>
          </a:p>
          <a:p>
            <a:pPr marL="45720" indent="0">
              <a:buNone/>
            </a:pPr>
            <a:endParaRPr lang="en-US" sz="4400" dirty="0"/>
          </a:p>
          <a:p>
            <a:pPr marL="45720" indent="0">
              <a:buNone/>
            </a:pPr>
            <a:r>
              <a:rPr lang="en-US" sz="4400" dirty="0" smtClean="0"/>
              <a:t>Let’s review the script!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46934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700" y="1371600"/>
            <a:ext cx="9131300" cy="4038600"/>
          </a:xfrm>
        </p:spPr>
        <p:txBody>
          <a:bodyPr>
            <a:normAutofit lnSpcReduction="10000"/>
          </a:bodyPr>
          <a:lstStyle/>
          <a:p>
            <a:r>
              <a:rPr lang="en-US" sz="3600" b="1" i="1" dirty="0" smtClean="0">
                <a:solidFill>
                  <a:srgbClr val="0070C0"/>
                </a:solidFill>
              </a:rPr>
              <a:t>WRAP UP: </a:t>
            </a:r>
            <a:r>
              <a:rPr lang="en-US" sz="3600" b="1" i="1" dirty="0" smtClean="0">
                <a:solidFill>
                  <a:schemeClr val="tx1"/>
                </a:solidFill>
              </a:rPr>
              <a:t>Complete last column of Anticipation Guide</a:t>
            </a:r>
          </a:p>
          <a:p>
            <a:pPr marL="45720" indent="0">
              <a:buNone/>
            </a:pPr>
            <a:endParaRPr lang="en-US" sz="3600" b="1" i="1" dirty="0" smtClean="0">
              <a:solidFill>
                <a:schemeClr val="tx1"/>
              </a:solidFill>
            </a:endParaRPr>
          </a:p>
          <a:p>
            <a:r>
              <a:rPr lang="en-US" sz="3600" b="1" i="1" u="sng" dirty="0" smtClean="0">
                <a:solidFill>
                  <a:srgbClr val="0070C0"/>
                </a:solidFill>
              </a:rPr>
              <a:t>EXIT TICKET</a:t>
            </a:r>
            <a:r>
              <a:rPr lang="en-US" sz="3600" b="1" i="1" dirty="0" smtClean="0">
                <a:solidFill>
                  <a:srgbClr val="0070C0"/>
                </a:solidFill>
              </a:rPr>
              <a:t>:  </a:t>
            </a:r>
            <a:r>
              <a:rPr lang="en-US" sz="3600" dirty="0" smtClean="0">
                <a:solidFill>
                  <a:schemeClr val="tx1"/>
                </a:solidFill>
              </a:rPr>
              <a:t>Explain the procedures for completing the Infrastructure Trial for the </a:t>
            </a:r>
            <a:r>
              <a:rPr lang="en-US" sz="3600" dirty="0" smtClean="0">
                <a:solidFill>
                  <a:schemeClr val="tx1"/>
                </a:solidFill>
              </a:rPr>
              <a:t>test administrator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with your shoulder partner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05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381000" y="1447800"/>
            <a:ext cx="8458200" cy="4876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OBJECTIVE: The Test Administrator will understand how to conduct infrastructure trial and how to properly administrator the Florida Standards Assessment. </a:t>
            </a:r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ESSENTIAL QUESTION:  How do I prepare for the operational computer-based test administrations and confirming all workstations can run the appropriate </a:t>
            </a:r>
            <a:r>
              <a:rPr lang="en-US" sz="2800" dirty="0" smtClean="0"/>
              <a:t>software?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516038" y="282053"/>
            <a:ext cx="5722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Infrastructure Trial and Pre-FSA Training</a:t>
            </a:r>
          </a:p>
          <a:p>
            <a:pPr algn="ctr"/>
            <a:r>
              <a:rPr lang="en-US" sz="2400" dirty="0" smtClean="0"/>
              <a:t>February 3, 2015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1138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1524000"/>
            <a:ext cx="6400800" cy="347472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610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600" y="287539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As Test Administrator: </a:t>
            </a:r>
            <a:r>
              <a:rPr lang="en-US" sz="2400" dirty="0" smtClean="0"/>
              <a:t>you will go to fsassessments.org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4917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Go To TA Training Site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382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14400" y="5105400"/>
            <a:ext cx="662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Stencil"/>
              </a:rPr>
              <a:t>• </a:t>
            </a:r>
            <a:r>
              <a:rPr lang="en-US" sz="2000" dirty="0" smtClean="0"/>
              <a:t>Once you click TA Training Site, it will direct you to  another page with TA Training Site(with a lock). </a:t>
            </a:r>
          </a:p>
          <a:p>
            <a:endParaRPr lang="en-US" sz="2000" dirty="0"/>
          </a:p>
          <a:p>
            <a:r>
              <a:rPr lang="en-US" sz="2000" dirty="0" smtClean="0">
                <a:latin typeface="Stencil"/>
              </a:rPr>
              <a:t>• </a:t>
            </a:r>
            <a:r>
              <a:rPr lang="en-US" sz="2000" dirty="0" smtClean="0"/>
              <a:t>Click there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790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0625"/>
            <a:ext cx="7162800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4400" y="4495800"/>
            <a:ext cx="731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Stencil"/>
              </a:rPr>
              <a:t>&gt; </a:t>
            </a:r>
            <a:r>
              <a:rPr lang="en-US" sz="2400" dirty="0" smtClean="0"/>
              <a:t>As the Test Administrator, this is where you will login to the system to create and start a session.</a:t>
            </a:r>
          </a:p>
          <a:p>
            <a:endParaRPr lang="en-US" sz="2400" dirty="0"/>
          </a:p>
          <a:p>
            <a:r>
              <a:rPr lang="en-US" sz="2400" dirty="0" smtClean="0">
                <a:latin typeface="Stencil"/>
              </a:rPr>
              <a:t>&gt; </a:t>
            </a:r>
            <a:r>
              <a:rPr lang="en-US" sz="2400" dirty="0" smtClean="0"/>
              <a:t>Every TA should have received an email providing your credentials to login.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5946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41119" y="4267200"/>
            <a:ext cx="64770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Here you will select the type of test to be administered, click start session, and </a:t>
            </a:r>
            <a:r>
              <a:rPr lang="en-US" sz="2000" b="1" i="1" u="sng" dirty="0" smtClean="0"/>
              <a:t>Session ID </a:t>
            </a:r>
            <a:r>
              <a:rPr lang="en-US" sz="2000" dirty="0" smtClean="0"/>
              <a:t>is providing at the top of page</a:t>
            </a:r>
          </a:p>
          <a:p>
            <a:endParaRPr lang="en-US" sz="2000" dirty="0"/>
          </a:p>
          <a:p>
            <a:r>
              <a:rPr lang="en-US" sz="2000" dirty="0" smtClean="0"/>
              <a:t>So, select the FSA Infrastructure Trial that will occur on </a:t>
            </a:r>
            <a:r>
              <a:rPr lang="en-US" sz="2000" b="1" i="1" u="sng" dirty="0" smtClean="0"/>
              <a:t>Feb.5th between 9:00- 10:30 am.</a:t>
            </a:r>
          </a:p>
          <a:p>
            <a:endParaRPr lang="en-US" sz="2000" dirty="0"/>
          </a:p>
          <a:p>
            <a:endParaRPr lang="en-US" dirty="0"/>
          </a:p>
        </p:txBody>
      </p:sp>
      <p:pic>
        <p:nvPicPr>
          <p:cNvPr id="3" name="Content Placeholder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6106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4343400"/>
            <a:ext cx="624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Stencil"/>
              </a:rPr>
              <a:t>&gt; </a:t>
            </a:r>
            <a:r>
              <a:rPr lang="en-US" sz="2000" b="1" dirty="0" smtClean="0"/>
              <a:t>With the Session ID, you will place it on the board for the students to type into the “Secure Browser” to access the test.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05400" y="5511463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101" name="Picture 5" descr="/wp-content/uploads/2013/08/sb7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184" y="5131326"/>
            <a:ext cx="1607231" cy="1129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4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34" y="304800"/>
            <a:ext cx="8458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6800" y="3496685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Stencil"/>
              </a:rPr>
              <a:t>&gt; </a:t>
            </a:r>
            <a:r>
              <a:rPr lang="en-US" dirty="0" smtClean="0">
                <a:solidFill>
                  <a:prstClr val="black"/>
                </a:solidFill>
              </a:rPr>
              <a:t>Approve students here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29200" y="838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Check # of approved students here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800" y="296883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5" descr="/wp-content/uploads/2013/08/sb7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746" y="5113823"/>
            <a:ext cx="1607231" cy="1129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3247" y="4304437"/>
            <a:ext cx="5943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Stencil"/>
              </a:rPr>
              <a:t>&gt; </a:t>
            </a:r>
            <a:r>
              <a:rPr lang="en-US" sz="2000" dirty="0" smtClean="0"/>
              <a:t>Once students have launched the secure browser, you will begin to see the number of students in your session</a:t>
            </a:r>
          </a:p>
          <a:p>
            <a:endParaRPr lang="en-US" sz="2000" dirty="0"/>
          </a:p>
          <a:p>
            <a:r>
              <a:rPr lang="en-US" sz="2000" dirty="0" smtClean="0">
                <a:latin typeface="Stencil"/>
              </a:rPr>
              <a:t>&gt; </a:t>
            </a:r>
            <a:r>
              <a:rPr lang="en-US" sz="2000" dirty="0" smtClean="0"/>
              <a:t>Also, they will need your approval to start the test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260275" y="4815443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u="sng" dirty="0" smtClean="0">
                <a:solidFill>
                  <a:srgbClr val="000099"/>
                </a:solidFill>
              </a:rPr>
              <a:t>Student Secure Browser</a:t>
            </a:r>
            <a:endParaRPr lang="en-US" i="1" u="sng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44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743200"/>
            <a:ext cx="7162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152400"/>
            <a:ext cx="5791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Once students access the Secure Browser, it opens into the Student Testing Site.  Here, they will have access to ELA, Math, and Writing(8</a:t>
            </a:r>
            <a:r>
              <a:rPr lang="en-US" baseline="30000" dirty="0" smtClean="0"/>
              <a:t>th</a:t>
            </a:r>
            <a:r>
              <a:rPr lang="en-US" dirty="0" smtClean="0"/>
              <a:t> Grade on computer only)</a:t>
            </a:r>
          </a:p>
          <a:p>
            <a:endParaRPr lang="en-US" dirty="0"/>
          </a:p>
          <a:p>
            <a:r>
              <a:rPr lang="en-US" dirty="0" smtClean="0"/>
              <a:t>At bottom of the screen and for training purposes, students will Click “Go to the Practice Test Site” to access the Student Training Test Site, which appears below.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2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2445</TotalTime>
  <Words>609</Words>
  <Application>Microsoft Office PowerPoint</Application>
  <PresentationFormat>On-screen Show (4:3)</PresentationFormat>
  <Paragraphs>62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Georgia</vt:lpstr>
      <vt:lpstr>Stencil</vt:lpstr>
      <vt:lpstr>Trebuchet MS</vt:lpstr>
      <vt:lpstr>Wingdings</vt:lpstr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Denson-butler, Alfreda F.</dc:creator>
  <cp:lastModifiedBy>Jefferson, Brianna J.</cp:lastModifiedBy>
  <cp:revision>33</cp:revision>
  <cp:lastPrinted>2015-02-02T19:08:53Z</cp:lastPrinted>
  <dcterms:created xsi:type="dcterms:W3CDTF">2015-01-22T14:37:55Z</dcterms:created>
  <dcterms:modified xsi:type="dcterms:W3CDTF">2015-02-03T02:40:38Z</dcterms:modified>
</cp:coreProperties>
</file>